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8" r:id="rId5"/>
    <p:sldId id="267" r:id="rId6"/>
    <p:sldId id="266" r:id="rId7"/>
    <p:sldId id="271" r:id="rId8"/>
    <p:sldId id="270" r:id="rId9"/>
    <p:sldId id="272" r:id="rId10"/>
    <p:sldId id="273" r:id="rId11"/>
    <p:sldId id="269" r:id="rId12"/>
    <p:sldId id="264" r:id="rId13"/>
    <p:sldId id="274" r:id="rId14"/>
    <p:sldId id="275" r:id="rId15"/>
    <p:sldId id="276" r:id="rId16"/>
    <p:sldId id="277" r:id="rId17"/>
    <p:sldId id="27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FF"/>
    <a:srgbClr val="FEF5FD"/>
    <a:srgbClr val="6E0000"/>
    <a:srgbClr val="DF111C"/>
    <a:srgbClr val="F1252C"/>
    <a:srgbClr val="D92129"/>
    <a:srgbClr val="F5F5F5"/>
    <a:srgbClr val="EB1C24"/>
    <a:srgbClr val="FFFFFF"/>
    <a:srgbClr val="FF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4" y="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0842F-5C5D-4ABF-AAAB-1E624238F4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ACC93-7A29-4502-AE66-01573F501C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38.wdp"/><Relationship Id="rId6" Type="http://schemas.openxmlformats.org/officeDocument/2006/relationships/image" Target="../media/image37.png"/><Relationship Id="rId5" Type="http://schemas.microsoft.com/office/2007/relationships/hdphoto" Target="../media/image36.wdp"/><Relationship Id="rId4" Type="http://schemas.openxmlformats.org/officeDocument/2006/relationships/image" Target="../media/image35.png"/><Relationship Id="rId3" Type="http://schemas.microsoft.com/office/2007/relationships/hdphoto" Target="../media/image34.wdp"/><Relationship Id="rId2" Type="http://schemas.openxmlformats.org/officeDocument/2006/relationships/image" Target="../media/image33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48.wdp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microsoft.com/office/2007/relationships/hdphoto" Target="../media/image42.wdp"/><Relationship Id="rId2" Type="http://schemas.openxmlformats.org/officeDocument/2006/relationships/image" Target="../media/image41.png"/><Relationship Id="rId13" Type="http://schemas.openxmlformats.org/officeDocument/2006/relationships/slideLayout" Target="../slideLayouts/slideLayout1.xml"/><Relationship Id="rId12" Type="http://schemas.microsoft.com/office/2007/relationships/hdphoto" Target="../media/image51.wdp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54.wdp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16.wdp"/><Relationship Id="rId6" Type="http://schemas.openxmlformats.org/officeDocument/2006/relationships/image" Target="../media/image15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30.wdp"/><Relationship Id="rId4" Type="http://schemas.openxmlformats.org/officeDocument/2006/relationships/image" Target="../media/image29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44606" l="0" r="60878">
                        <a14:foregroundMark x1="6825" y1="8485" x2="7130" y2="38909"/>
                        <a14:foregroundMark x1="7130" y1="38909" x2="53748" y2="38182"/>
                        <a14:foregroundMark x1="53748" y1="38182" x2="53382" y2="6970"/>
                        <a14:foregroundMark x1="53382" y1="6970" x2="5424" y2="7333"/>
                        <a14:foregroundMark x1="7130" y1="8485" x2="6703" y2="10121"/>
                        <a14:foregroundMark x1="6581" y1="7939" x2="6581" y2="7939"/>
                        <a14:foregroundMark x1="5850" y1="8364" x2="6825" y2="12485"/>
                        <a14:foregroundMark x1="6581" y1="7939" x2="6581" y2="7939"/>
                        <a14:foregroundMark x1="6581" y1="7939" x2="6703" y2="9455"/>
                        <a14:foregroundMark x1="6703" y1="9455" x2="6703" y2="9455"/>
                        <a14:foregroundMark x1="8531" y1="9333" x2="8531" y2="9333"/>
                        <a14:foregroundMark x1="8531" y1="9333" x2="52224" y2="8909"/>
                        <a14:foregroundMark x1="52224" y1="8909" x2="52102" y2="34303"/>
                        <a14:foregroundMark x1="14808" y1="37212" x2="8775" y2="36242"/>
                        <a14:foregroundMark x1="8775" y1="36242" x2="7800" y2="8909"/>
                        <a14:foregroundMark x1="15113" y1="37515" x2="52773" y2="34000"/>
                        <a14:foregroundMark x1="52102" y1="34000" x2="7374" y2="21818"/>
                        <a14:foregroundMark x1="8775" y1="23333" x2="34065" y2="34182"/>
                        <a14:foregroundMark x1="34065" y1="34182" x2="52102" y2="20545"/>
                        <a14:foregroundMark x1="52102" y1="20545" x2="10177" y2="18909"/>
                        <a14:foregroundMark x1="10177" y1="18909" x2="51127" y2="9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45" y="923925"/>
            <a:ext cx="10035928" cy="8900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3773" y="4962437"/>
            <a:ext cx="5438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Disusun Oleh :</a:t>
            </a:r>
            <a:endParaRPr lang="id-ID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just"/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Muhammad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Adam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Alghifar</a:t>
            </a:r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 	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(2210010314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just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Muhammad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Junaidi</a:t>
            </a:r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		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(2210010097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just"/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Nur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Yoga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Andika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		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2210010652)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9449" y="2371725"/>
            <a:ext cx="5753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smtClean="0">
                <a:latin typeface="Roboto Bk" pitchFamily="2" charset="0"/>
                <a:ea typeface="Roboto Bk" pitchFamily="2" charset="0"/>
              </a:rPr>
              <a:t>Identitas Warga</a:t>
            </a:r>
            <a:endParaRPr lang="id-ID" sz="4000" dirty="0" smtClean="0">
              <a:latin typeface="Roboto Bk" pitchFamily="2" charset="0"/>
              <a:ea typeface="Roboto Bk" pitchFamily="2" charset="0"/>
            </a:endParaRPr>
          </a:p>
          <a:p>
            <a:pPr algn="ctr"/>
            <a:r>
              <a:rPr lang="id-ID" sz="4000" dirty="0" smtClean="0">
                <a:latin typeface="Roboto Bk" pitchFamily="2" charset="0"/>
                <a:ea typeface="Roboto Bk" pitchFamily="2" charset="0"/>
              </a:rPr>
              <a:t>Negara</a:t>
            </a:r>
            <a:endParaRPr lang="id-ID" sz="4000" dirty="0" smtClean="0"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4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5" y="4086225"/>
            <a:ext cx="2771775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81477"/>
            <a:ext cx="2762250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91703" y="1194845"/>
            <a:ext cx="619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smtClean="0">
                <a:solidFill>
                  <a:srgbClr val="FF0000"/>
                </a:solidFill>
                <a:latin typeface="Script MT Bold" panose="03040602040607080904" pitchFamily="66" charset="0"/>
              </a:rPr>
              <a:t>Hakikat Bangsa &amp; Negara</a:t>
            </a:r>
            <a:endParaRPr lang="id-ID" sz="3200" dirty="0" smtClean="0">
              <a:solidFill>
                <a:srgbClr val="FF0000"/>
              </a:solidFill>
              <a:latin typeface="Script MT Bold" panose="03040602040607080904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28247" y="1792218"/>
            <a:ext cx="388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38" b="47694" l="9891" r="91323">
                        <a14:foregroundMark x1="14260" y1="45510" x2="43568" y2="4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51" y="-755409"/>
            <a:ext cx="558949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264" y="2770094"/>
            <a:ext cx="584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Menurut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Kamus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Besar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Bahasa Indonesia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atau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KBBI,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dapat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didefinisikan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kelompok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masyarakat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memiliki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kesamaan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asal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keturunan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adat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bahasa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serta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sejarahnya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memiliki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pemerintahan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sendiri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7452" y="1503697"/>
            <a:ext cx="34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latin typeface="Stencil" panose="040409050D0802020404" pitchFamily="82" charset="0"/>
              </a:rPr>
              <a:t>Pengertian Bangsa</a:t>
            </a:r>
            <a:endParaRPr lang="en-US" sz="2400" dirty="0">
              <a:latin typeface="Stencil" panose="040409050D08020204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06" b="980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95" y="3881772"/>
            <a:ext cx="2863467" cy="2863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87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93" y="3647257"/>
            <a:ext cx="3487757" cy="3487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1031" y="2356338"/>
            <a:ext cx="5081954" cy="23563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46975" y="2022763"/>
            <a:ext cx="64980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 Rounded MT Bold" panose="020F0704030504030204" pitchFamily="34" charset="0"/>
              </a:rPr>
              <a:t>Menurut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Kamus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Besar</a:t>
            </a:r>
            <a:r>
              <a:rPr lang="en-US" dirty="0">
                <a:latin typeface="Arial Rounded MT Bold" panose="020F0704030504030204" pitchFamily="34" charset="0"/>
              </a:rPr>
              <a:t> Bahasa Indonesia </a:t>
            </a:r>
            <a:r>
              <a:rPr lang="en-US" dirty="0" err="1">
                <a:latin typeface="Arial Rounded MT Bold" panose="020F0704030504030204" pitchFamily="34" charset="0"/>
              </a:rPr>
              <a:t>atau</a:t>
            </a:r>
            <a:r>
              <a:rPr lang="en-US" dirty="0">
                <a:latin typeface="Arial Rounded MT Bold" panose="020F0704030504030204" pitchFamily="34" charset="0"/>
              </a:rPr>
              <a:t> KBBI, kata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dapat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diartikan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kedalam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dua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hal</a:t>
            </a:r>
            <a:r>
              <a:rPr lang="en-US" dirty="0">
                <a:latin typeface="Arial Rounded MT Bold" panose="020F0704030504030204" pitchFamily="34" charset="0"/>
              </a:rPr>
              <a:t>. Yang </a:t>
            </a:r>
            <a:r>
              <a:rPr lang="en-US" dirty="0" err="1">
                <a:latin typeface="Arial Rounded MT Bold" panose="020F0704030504030204" pitchFamily="34" charset="0"/>
              </a:rPr>
              <a:t>pertama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adalah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sebuah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organisasi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berapa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pada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suatu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wilayah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memiliki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kekuasaan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tertinggi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secara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serta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ditaati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oleh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masyarakat</a:t>
            </a:r>
            <a:r>
              <a:rPr lang="en-US" dirty="0"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latin typeface="Arial Rounded MT Bold" panose="020F0704030504030204" pitchFamily="34" charset="0"/>
              </a:rPr>
              <a:t>dalamnya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  <a:endParaRPr lang="id-ID" dirty="0" smtClean="0">
              <a:latin typeface="Arial Rounded MT Bold" panose="020F0704030504030204" pitchFamily="34" charset="0"/>
            </a:endParaRP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  <a:p>
            <a:pPr algn="ctr"/>
            <a:r>
              <a:rPr lang="en-US" dirty="0">
                <a:latin typeface="Arial Rounded MT Bold" panose="020F0704030504030204" pitchFamily="34" charset="0"/>
              </a:rPr>
              <a:t>Yang </a:t>
            </a:r>
            <a:r>
              <a:rPr lang="en-US" dirty="0" err="1">
                <a:latin typeface="Arial Rounded MT Bold" panose="020F0704030504030204" pitchFamily="34" charset="0"/>
              </a:rPr>
              <a:t>kedua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sebuah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dapat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disimpulkan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sebagai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kelompok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sosial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mendiami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sebuah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wilayah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maupun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daerah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tertentu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berada</a:t>
            </a:r>
            <a:r>
              <a:rPr lang="en-US" dirty="0"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latin typeface="Arial Rounded MT Bold" panose="020F0704030504030204" pitchFamily="34" charset="0"/>
              </a:rPr>
              <a:t>bawah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lembaga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politik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maupun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pemerintah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efektif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memiliki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kesatuan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politik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berdaulat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memiliki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tujuan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nasional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ingin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dicapai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oleh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suatu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wilayah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tersebut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2571" y="1086534"/>
            <a:ext cx="4966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solidFill>
                  <a:srgbClr val="EB1C24"/>
                </a:solidFill>
                <a:latin typeface="Script MT Bold" panose="03040602040607080904" pitchFamily="66" charset="0"/>
              </a:rPr>
              <a:t>Pengertian Negara</a:t>
            </a:r>
            <a:endParaRPr lang="en-US" sz="4400" dirty="0">
              <a:solidFill>
                <a:srgbClr val="EB1C24"/>
              </a:solidFill>
              <a:latin typeface="Script MT Bold" panose="030406020406070809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538" b="56462" l="10000" r="291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1755" r="58007" b="40399"/>
          <a:stretch>
            <a:fillRect/>
          </a:stretch>
        </p:blipFill>
        <p:spPr>
          <a:xfrm rot="17348805">
            <a:off x="4570782" y="2286120"/>
            <a:ext cx="2880000" cy="12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69" b="68385" l="6000" r="51615">
                        <a14:foregroundMark x1="33231" y1="64462" x2="33846" y2="63615"/>
                        <a14:backgroundMark x1="34077" y1="64385" x2="34154" y2="63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55764" r="43832" b="31636"/>
          <a:stretch>
            <a:fillRect/>
          </a:stretch>
        </p:blipFill>
        <p:spPr>
          <a:xfrm rot="1594166" flipV="1">
            <a:off x="4957227" y="2466121"/>
            <a:ext cx="3852000" cy="86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46" b="68385" l="6000" r="51538">
                        <a14:foregroundMark x1="27923" y1="61385" x2="28692" y2="60615"/>
                        <a14:foregroundMark x1="42538" y1="42846" x2="42538" y2="42846"/>
                        <a14:backgroundMark x1="27462" y1="62077" x2="29462" y2="5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55764" r="43832" b="31636"/>
          <a:stretch>
            <a:fillRect/>
          </a:stretch>
        </p:blipFill>
        <p:spPr>
          <a:xfrm rot="1594166" flipV="1">
            <a:off x="6234167" y="2429828"/>
            <a:ext cx="3852000" cy="864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69" b="68385" l="6000" r="51615">
                        <a14:foregroundMark x1="33231" y1="64462" x2="33846" y2="63615"/>
                        <a14:foregroundMark x1="25308" y1="60154" x2="25538" y2="59462"/>
                        <a14:backgroundMark x1="34077" y1="64385" x2="34154" y2="63615"/>
                        <a14:backgroundMark x1="24615" y1="59923" x2="25231" y2="58692"/>
                        <a14:backgroundMark x1="23923" y1="60692" x2="25231" y2="58000"/>
                        <a14:backgroundMark x1="36154" y1="64538" x2="40154" y2="65846"/>
                        <a14:backgroundMark x1="18385" y1="58385" x2="17462" y2="59000"/>
                        <a14:backgroundMark x1="13308" y1="60154" x2="15538" y2="59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55764" r="43832" b="31636"/>
          <a:stretch>
            <a:fillRect/>
          </a:stretch>
        </p:blipFill>
        <p:spPr>
          <a:xfrm rot="1594166" flipV="1">
            <a:off x="5575964" y="2448742"/>
            <a:ext cx="3852000" cy="86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69" b="68385" l="6000" r="51615">
                        <a14:foregroundMark x1="33231" y1="64462" x2="33846" y2="63615"/>
                        <a14:foregroundMark x1="25308" y1="60154" x2="25538" y2="59462"/>
                        <a14:backgroundMark x1="34077" y1="64385" x2="34154" y2="63615"/>
                        <a14:backgroundMark x1="24615" y1="59923" x2="25231" y2="58692"/>
                        <a14:backgroundMark x1="23923" y1="60692" x2="25231" y2="58000"/>
                        <a14:backgroundMark x1="36154" y1="64538" x2="40154" y2="65846"/>
                        <a14:backgroundMark x1="18385" y1="58385" x2="17462" y2="59000"/>
                        <a14:backgroundMark x1="13308" y1="60154" x2="15538" y2="59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55764" r="43832" b="31636"/>
          <a:stretch>
            <a:fillRect/>
          </a:stretch>
        </p:blipFill>
        <p:spPr>
          <a:xfrm rot="1594166" flipV="1">
            <a:off x="5843667" y="2444473"/>
            <a:ext cx="3852000" cy="86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0" b="61077" l="37462" r="94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178" y="1030162"/>
            <a:ext cx="6971510" cy="394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7681" b="8405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34" b="13898"/>
          <a:stretch>
            <a:fillRect/>
          </a:stretch>
        </p:blipFill>
        <p:spPr>
          <a:xfrm>
            <a:off x="3210791" y="1775081"/>
            <a:ext cx="5770418" cy="1181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46073" y="4109671"/>
            <a:ext cx="6954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 Rounded MT Bold" panose="020F0704030504030204" pitchFamily="34" charset="0"/>
                <a:ea typeface="Segoe UI Black" panose="020B0A02040204020203" pitchFamily="34" charset="0"/>
              </a:rPr>
              <a:t>Unsur-unsur</a:t>
            </a:r>
            <a:r>
              <a:rPr lang="en-US" dirty="0" smtClean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tambahan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meliputi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kedaulatan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hukum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tujuan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pengakuan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internasional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Semua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unsur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ini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bekerja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bersama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untuk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membentuk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entitas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politik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disebut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 "</a:t>
            </a:r>
            <a:r>
              <a:rPr lang="en-US" dirty="0" err="1">
                <a:latin typeface="Arial Rounded MT Bold" panose="020F0704030504030204" pitchFamily="34" charset="0"/>
                <a:ea typeface="Segoe UI Black" panose="020B0A02040204020203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  <a:ea typeface="Segoe UI Black" panose="020B0A02040204020203" pitchFamily="34" charset="0"/>
              </a:rPr>
              <a:t>."</a:t>
            </a:r>
            <a:endParaRPr lang="en-US" dirty="0">
              <a:latin typeface="Arial Rounded MT Bold" panose="020F0704030504030204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9545" y="2104143"/>
            <a:ext cx="353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>
                <a:solidFill>
                  <a:srgbClr val="F5F5F5"/>
                </a:solidFill>
                <a:latin typeface="Roboto Bk" pitchFamily="2" charset="0"/>
                <a:ea typeface="Roboto Bk" pitchFamily="2" charset="0"/>
              </a:rPr>
              <a:t>Unsur-Unsur Negara</a:t>
            </a:r>
            <a:endParaRPr lang="en-US" sz="2800" dirty="0">
              <a:solidFill>
                <a:srgbClr val="F5F5F5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20" b="47451" l="9891" r="89988">
                        <a14:foregroundMark x1="15231" y1="84648" x2="25364" y2="83252"/>
                        <a14:foregroundMark x1="25364" y1="83859" x2="85376" y2="83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6667" r="-443" b="52865"/>
          <a:stretch>
            <a:fillRect/>
          </a:stretch>
        </p:blipFill>
        <p:spPr>
          <a:xfrm>
            <a:off x="1080366" y="3001114"/>
            <a:ext cx="3761509" cy="9170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35646" y="327496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Rakyat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20" b="47451" l="9891" r="89988">
                        <a14:foregroundMark x1="15231" y1="84648" x2="25364" y2="83252"/>
                        <a14:foregroundMark x1="25364" y1="83859" x2="85376" y2="83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6667" r="-443" b="52865"/>
          <a:stretch>
            <a:fillRect/>
          </a:stretch>
        </p:blipFill>
        <p:spPr>
          <a:xfrm>
            <a:off x="7405254" y="3006991"/>
            <a:ext cx="3761509" cy="9170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20" b="47451" l="9891" r="89988">
                        <a14:foregroundMark x1="15231" y1="84648" x2="25364" y2="83252"/>
                        <a14:foregroundMark x1="25364" y1="83859" x2="85376" y2="83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6667" r="-443" b="52865"/>
          <a:stretch>
            <a:fillRect/>
          </a:stretch>
        </p:blipFill>
        <p:spPr>
          <a:xfrm>
            <a:off x="4215244" y="3001114"/>
            <a:ext cx="3761509" cy="9170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16393" y="3285488"/>
            <a:ext cx="161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Wilayah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84727" y="3274969"/>
            <a:ext cx="208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Pemerintahan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8085" y="1242376"/>
            <a:ext cx="5235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 smtClean="0">
                <a:solidFill>
                  <a:srgbClr val="D92129"/>
                </a:solidFill>
                <a:latin typeface="Lucida Calligraphy" panose="03010101010101010101" pitchFamily="66" charset="0"/>
                <a:ea typeface="Roboto Bk" pitchFamily="2" charset="0"/>
              </a:rPr>
              <a:t>Teori Asal Mula</a:t>
            </a:r>
            <a:endParaRPr lang="id-ID" sz="3200" b="1" dirty="0" smtClean="0">
              <a:solidFill>
                <a:srgbClr val="D92129"/>
              </a:solidFill>
              <a:latin typeface="Lucida Calligraphy" panose="03010101010101010101" pitchFamily="66" charset="0"/>
              <a:ea typeface="Roboto Bk" pitchFamily="2" charset="0"/>
            </a:endParaRPr>
          </a:p>
          <a:p>
            <a:pPr algn="ctr"/>
            <a:r>
              <a:rPr lang="id-ID" sz="3200" b="1" dirty="0" smtClean="0">
                <a:solidFill>
                  <a:srgbClr val="D92129"/>
                </a:solidFill>
                <a:latin typeface="Lucida Calligraphy" panose="03010101010101010101" pitchFamily="66" charset="0"/>
                <a:ea typeface="Roboto Bk" pitchFamily="2" charset="0"/>
              </a:rPr>
              <a:t>Terbentuknya Negara</a:t>
            </a:r>
            <a:endParaRPr lang="en-US" sz="3200" b="1" dirty="0">
              <a:solidFill>
                <a:srgbClr val="D92129"/>
              </a:solidFill>
              <a:latin typeface="Lucida Calligraphy" panose="03010101010101010101" pitchFamily="66" charset="0"/>
              <a:ea typeface="Roboto Bk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439" y="2442142"/>
            <a:ext cx="10303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 Rounded MT Bold" panose="020F0704030504030204" pitchFamily="34" charset="0"/>
              </a:rPr>
              <a:t>Pembentukan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tidak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terjadi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begitu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saja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ia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melewati</a:t>
            </a:r>
            <a:r>
              <a:rPr lang="en-US" dirty="0">
                <a:latin typeface="Arial Rounded MT Bold" panose="020F0704030504030204" pitchFamily="34" charset="0"/>
              </a:rPr>
              <a:t> proses yang </a:t>
            </a:r>
            <a:r>
              <a:rPr lang="en-US" dirty="0" err="1">
                <a:latin typeface="Arial Rounded MT Bold" panose="020F0704030504030204" pitchFamily="34" charset="0"/>
              </a:rPr>
              <a:t>panjang</a:t>
            </a:r>
            <a:r>
              <a:rPr lang="en-US" dirty="0">
                <a:latin typeface="Arial Rounded MT Bold" panose="020F0704030504030204" pitchFamily="34" charset="0"/>
              </a:rPr>
              <a:t>. Proses-proses </a:t>
            </a:r>
            <a:r>
              <a:rPr lang="en-US" dirty="0" err="1">
                <a:latin typeface="Arial Rounded MT Bold" panose="020F0704030504030204" pitchFamily="34" charset="0"/>
              </a:rPr>
              <a:t>tersebut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dapat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dikelompokkan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menjadi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beberapa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macam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teori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terbentuknya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suatu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Berikut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rincian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teori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terbentuknya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  <a:endParaRPr lang="id-ID" dirty="0" smtClean="0">
              <a:latin typeface="Arial Rounded MT Bold" panose="020F0704030504030204" pitchFamily="34" charset="0"/>
            </a:endParaRPr>
          </a:p>
          <a:p>
            <a:pPr algn="ctr"/>
            <a:endParaRPr lang="id-ID" dirty="0" smtClean="0">
              <a:latin typeface="Arial Rounded MT Bold" panose="020F0704030504030204" pitchFamily="34" charset="0"/>
            </a:endParaRPr>
          </a:p>
          <a:p>
            <a:pPr algn="ctr"/>
            <a:r>
              <a:rPr lang="en-US" dirty="0" err="1">
                <a:latin typeface="Arial Rounded MT Bold" panose="020F0704030504030204" pitchFamily="34" charset="0"/>
              </a:rPr>
              <a:t>Teori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kontrak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sosial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atau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teori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perjanjian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masyarakat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menganggap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bahwa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dibentuk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berdasarkan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perjanjian-perjanjian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masyarakat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dalam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tradisi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sosial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masyarakat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Teori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ini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menitikberatkan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untuk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tidak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berpotensi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menjadi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tirani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endParaRPr lang="en-US" dirty="0">
              <a:latin typeface="Arial Rounded MT Bold" panose="020F0704030504030204" pitchFamily="34" charset="0"/>
            </a:endParaRPr>
          </a:p>
          <a:p>
            <a:pPr algn="ctr"/>
            <a:r>
              <a:rPr lang="en-US" dirty="0">
                <a:latin typeface="Arial Rounded MT Bold" panose="020F0704030504030204" pitchFamily="34" charset="0"/>
              </a:rPr>
              <a:t>Hal </a:t>
            </a:r>
            <a:r>
              <a:rPr lang="en-US" dirty="0" err="1">
                <a:latin typeface="Arial Rounded MT Bold" panose="020F0704030504030204" pitchFamily="34" charset="0"/>
              </a:rPr>
              <a:t>tersebut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disebabkan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oleh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keberlangsungannya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ada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pada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kontrak-kontrak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sosial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antara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warga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dengan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lembaga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endParaRPr lang="en-US" dirty="0">
              <a:latin typeface="Arial Rounded MT Bold" panose="020F0704030504030204" pitchFamily="34" charset="0"/>
            </a:endParaRP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788" r="97394">
                        <a14:foregroundMark x1="14727" y1="47576" x2="21030" y2="46182"/>
                        <a14:foregroundMark x1="76061" y1="48000" x2="76606" y2="7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07" y="4411866"/>
            <a:ext cx="2736187" cy="273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503" y="680119"/>
            <a:ext cx="418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252C"/>
                </a:solidFill>
                <a:latin typeface="Script MT Bold" panose="03040602040607080904" pitchFamily="66" charset="0"/>
              </a:rPr>
              <a:t>Proses </a:t>
            </a:r>
            <a:r>
              <a:rPr lang="en-US" sz="4000" b="1" dirty="0" err="1">
                <a:solidFill>
                  <a:srgbClr val="F1252C"/>
                </a:solidFill>
                <a:latin typeface="Script MT Bold" panose="03040602040607080904" pitchFamily="66" charset="0"/>
              </a:rPr>
              <a:t>Berbangsa</a:t>
            </a:r>
            <a:r>
              <a:rPr lang="en-US" sz="4000" b="1" dirty="0">
                <a:solidFill>
                  <a:srgbClr val="F1252C"/>
                </a:solidFill>
                <a:latin typeface="Script MT Bold" panose="03040602040607080904" pitchFamily="66" charset="0"/>
              </a:rPr>
              <a:t> </a:t>
            </a:r>
            <a:r>
              <a:rPr lang="id-ID" sz="4000" b="1" dirty="0" smtClean="0">
                <a:solidFill>
                  <a:srgbClr val="F1252C"/>
                </a:solidFill>
                <a:latin typeface="Script MT Bold" panose="03040602040607080904" pitchFamily="66" charset="0"/>
              </a:rPr>
              <a:t>&amp;</a:t>
            </a:r>
            <a:r>
              <a:rPr lang="en-US" sz="4000" b="1" dirty="0" smtClean="0">
                <a:solidFill>
                  <a:srgbClr val="F1252C"/>
                </a:solidFill>
                <a:latin typeface="Script MT Bold" panose="03040602040607080904" pitchFamily="66" charset="0"/>
              </a:rPr>
              <a:t> </a:t>
            </a:r>
            <a:r>
              <a:rPr lang="en-US" sz="4000" b="1" dirty="0" err="1" smtClean="0">
                <a:solidFill>
                  <a:srgbClr val="F1252C"/>
                </a:solidFill>
                <a:latin typeface="Script MT Bold" panose="03040602040607080904" pitchFamily="66" charset="0"/>
              </a:rPr>
              <a:t>Bernegara</a:t>
            </a:r>
            <a:endParaRPr lang="en-US" sz="4000" b="1" dirty="0">
              <a:solidFill>
                <a:srgbClr val="F1252C"/>
              </a:solidFill>
              <a:latin typeface="Script MT Bold" panose="030406020406070809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817" y="2027487"/>
            <a:ext cx="11888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latin typeface="Arial Rounded MT Bold" panose="020F0704030504030204" pitchFamily="34" charset="0"/>
              </a:rPr>
              <a:t>Proses berbangsa dan bernegara memiliki dua fase utama, yaitu masa sebelum kemerdekaan dan masa sekarang</a:t>
            </a:r>
            <a:r>
              <a:rPr lang="id-ID" dirty="0" smtClean="0">
                <a:latin typeface="Arial Rounded MT Bold" panose="020F0704030504030204" pitchFamily="34" charset="0"/>
              </a:rPr>
              <a:t>.</a:t>
            </a:r>
            <a:endParaRPr lang="id-ID" dirty="0" smtClean="0">
              <a:latin typeface="Arial Rounded MT Bold" panose="020F0704030504030204" pitchFamily="34" charset="0"/>
            </a:endParaRPr>
          </a:p>
          <a:p>
            <a:pPr algn="ctr"/>
            <a:endParaRPr lang="id-ID" dirty="0">
              <a:latin typeface="Arial Rounded MT Bold" panose="020F0704030504030204" pitchFamily="34" charset="0"/>
            </a:endParaRPr>
          </a:p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Masa </a:t>
            </a:r>
            <a:r>
              <a:rPr lang="en-US" dirty="0" err="1">
                <a:latin typeface="Arial Rounded MT Bold" panose="020F0704030504030204" pitchFamily="34" charset="0"/>
              </a:rPr>
              <a:t>sebelum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kemerdekaan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diwarnai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oleh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upaya-upaya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untuk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menyatukan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nusantara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mulai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dari</a:t>
            </a:r>
            <a:r>
              <a:rPr lang="en-US" dirty="0">
                <a:latin typeface="Arial Rounded MT Bold" panose="020F0704030504030204" pitchFamily="34" charset="0"/>
              </a:rPr>
              <a:t> zaman </a:t>
            </a:r>
            <a:r>
              <a:rPr lang="en-US" dirty="0" err="1">
                <a:latin typeface="Arial Rounded MT Bold" panose="020F0704030504030204" pitchFamily="34" charset="0"/>
              </a:rPr>
              <a:t>kerajaan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Sriwijaya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pada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abad</a:t>
            </a:r>
            <a:r>
              <a:rPr lang="en-US" dirty="0">
                <a:latin typeface="Arial Rounded MT Bold" panose="020F0704030504030204" pitchFamily="34" charset="0"/>
              </a:rPr>
              <a:t> ke-7 </a:t>
            </a:r>
            <a:r>
              <a:rPr lang="en-US" dirty="0" err="1">
                <a:latin typeface="Arial Rounded MT Bold" panose="020F0704030504030204" pitchFamily="34" charset="0"/>
              </a:rPr>
              <a:t>hingga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kejayaan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Majapahit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abad</a:t>
            </a:r>
            <a:r>
              <a:rPr lang="en-US" dirty="0">
                <a:latin typeface="Arial Rounded MT Bold" panose="020F0704030504030204" pitchFamily="34" charset="0"/>
              </a:rPr>
              <a:t> ke-14. </a:t>
            </a:r>
            <a:r>
              <a:rPr lang="en-US" dirty="0" err="1">
                <a:latin typeface="Arial Rounded MT Bold" panose="020F0704030504030204" pitchFamily="34" charset="0"/>
              </a:rPr>
              <a:t>Namun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kekayaan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tersebut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seringkali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tidak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dapat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dipertahankan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karena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kurangnya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kemampuan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dalam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mempertahankan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wilayah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telah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dikuasai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Selain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itu</a:t>
            </a:r>
            <a:r>
              <a:rPr lang="en-US" dirty="0"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latin typeface="Arial Rounded MT Bold" panose="020F0704030504030204" pitchFamily="34" charset="0"/>
              </a:rPr>
              <a:t>pemahaman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akan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konsep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kebangsaan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masih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terbatas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pada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tingkat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tradisional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  <a:endParaRPr lang="id-ID" dirty="0">
              <a:latin typeface="Arial Rounded MT Bold" panose="020F0704030504030204" pitchFamily="34" charset="0"/>
            </a:endParaRPr>
          </a:p>
          <a:p>
            <a:pPr algn="ctr"/>
            <a:r>
              <a:rPr lang="en-US" dirty="0" err="1">
                <a:latin typeface="Arial Rounded MT Bold" panose="020F0704030504030204" pitchFamily="34" charset="0"/>
              </a:rPr>
              <a:t>Sementara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itu</a:t>
            </a:r>
            <a:r>
              <a:rPr lang="en-US" dirty="0">
                <a:latin typeface="Arial Rounded MT Bold" panose="020F0704030504030204" pitchFamily="34" charset="0"/>
              </a:rPr>
              <a:t>, proses </a:t>
            </a:r>
            <a:r>
              <a:rPr lang="en-US" dirty="0" err="1">
                <a:latin typeface="Arial Rounded MT Bold" panose="020F0704030504030204" pitchFamily="34" charset="0"/>
              </a:rPr>
              <a:t>berbangsa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pada</a:t>
            </a:r>
            <a:r>
              <a:rPr lang="en-US" dirty="0">
                <a:latin typeface="Arial Rounded MT Bold" panose="020F0704030504030204" pitchFamily="34" charset="0"/>
              </a:rPr>
              <a:t> masa </a:t>
            </a:r>
            <a:r>
              <a:rPr lang="en-US" dirty="0" err="1">
                <a:latin typeface="Arial Rounded MT Bold" panose="020F0704030504030204" pitchFamily="34" charset="0"/>
              </a:rPr>
              <a:t>sekarang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sangat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terkait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dengan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pendidikan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kewarganegaraan</a:t>
            </a:r>
            <a:r>
              <a:rPr lang="en-US" dirty="0">
                <a:latin typeface="Arial Rounded MT Bold" panose="020F0704030504030204" pitchFamily="34" charset="0"/>
              </a:rPr>
              <a:t>. Hal </a:t>
            </a:r>
            <a:r>
              <a:rPr lang="en-US" dirty="0" err="1">
                <a:latin typeface="Arial Rounded MT Bold" panose="020F0704030504030204" pitchFamily="34" charset="0"/>
              </a:rPr>
              <a:t>ini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melibatkan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upaya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sadar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terencana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untuk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meningkatkan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kesadaran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moral </a:t>
            </a:r>
            <a:r>
              <a:rPr lang="en-US" dirty="0" err="1">
                <a:latin typeface="Arial Rounded MT Bold" panose="020F0704030504030204" pitchFamily="34" charset="0"/>
              </a:rPr>
              <a:t>bangsa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dalam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melaksanakan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hak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kewajiban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dalam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kehidupan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berbangsa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bernegara</a:t>
            </a:r>
            <a:r>
              <a:rPr lang="en-US" dirty="0"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latin typeface="Arial Rounded MT Bold" panose="020F0704030504030204" pitchFamily="34" charset="0"/>
              </a:rPr>
              <a:t>Dengan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mendidik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warga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tentang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tatanegara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memupuk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kepercayaan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diri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serta</a:t>
            </a:r>
            <a:r>
              <a:rPr lang="en-US" dirty="0">
                <a:latin typeface="Arial Rounded MT Bold" panose="020F0704030504030204" pitchFamily="34" charset="0"/>
              </a:rPr>
              <a:t> moral </a:t>
            </a:r>
            <a:r>
              <a:rPr lang="en-US" dirty="0" err="1">
                <a:latin typeface="Arial Rounded MT Bold" panose="020F0704030504030204" pitchFamily="34" charset="0"/>
              </a:rPr>
              <a:t>bangsa</a:t>
            </a:r>
            <a:r>
              <a:rPr lang="en-US" dirty="0">
                <a:latin typeface="Arial Rounded MT Bold" panose="020F0704030504030204" pitchFamily="34" charset="0"/>
              </a:rPr>
              <a:t>, proses </a:t>
            </a:r>
            <a:r>
              <a:rPr lang="en-US" dirty="0" err="1">
                <a:latin typeface="Arial Rounded MT Bold" panose="020F0704030504030204" pitchFamily="34" charset="0"/>
              </a:rPr>
              <a:t>berbangsa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bernegara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dapat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berlangsung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secara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efektif</a:t>
            </a:r>
            <a:r>
              <a:rPr lang="en-US" dirty="0">
                <a:latin typeface="Arial Rounded MT Bold" panose="020F0704030504030204" pitchFamily="34" charset="0"/>
              </a:rPr>
              <a:t>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33" y="150394"/>
            <a:ext cx="9499934" cy="6333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709863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smtClean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Kesimpulan</a:t>
            </a:r>
            <a:endParaRPr lang="id-ID" sz="3200" dirty="0" smtClean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  <a:p>
            <a:pPr algn="just"/>
            <a:r>
              <a:rPr lang="en-US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Berdasarkan</a:t>
            </a:r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materi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sampaikan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sebelumnya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ambil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kesimpulan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bahwa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identitas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nasional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mencakup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kesadaran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kolektif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nilai-nilai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bersama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budaya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sejarah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simbol-simbol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penting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membentuk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karakter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bangsa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menciptakan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kesatuan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antara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warganya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Integrasi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nasional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khususnya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negara-negara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keragaman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etnis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budaya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kunci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menciptakan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keserasian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nasional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konflik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antarkelompok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mendukung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stabilitas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sosial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Pengertian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bangsa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negara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pemahaman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proses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berbangsa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bernegara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membangun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fondasi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kuat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stabilitas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harmoni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masyarakat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beragam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Oleh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karena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penting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negara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merawat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memahami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elemen-elemen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rangka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membangun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identitas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kolektif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kuat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mewujudkan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kemajuan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kedamaian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antara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berbagai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kelompok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masyarakatnya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9734" y="3684569"/>
            <a:ext cx="402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srgbClr val="FEF5FD"/>
                </a:solidFill>
                <a:latin typeface="Bahnschrift Light Condensed" panose="020B0502040204020203" pitchFamily="34" charset="0"/>
              </a:rPr>
              <a:t>Ada yang Ingin Ditanyakan?</a:t>
            </a:r>
            <a:endParaRPr lang="en-US" dirty="0">
              <a:solidFill>
                <a:srgbClr val="FEF5FD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4892" y="2640158"/>
            <a:ext cx="328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dirty="0" smtClean="0">
                <a:solidFill>
                  <a:srgbClr val="FFF7FF"/>
                </a:solidFill>
                <a:latin typeface="Haettenschweiler" panose="020B0706040902060204" pitchFamily="34" charset="0"/>
              </a:rPr>
              <a:t>TERIMAKASIH</a:t>
            </a:r>
            <a:endParaRPr lang="en-US" sz="6000" dirty="0">
              <a:solidFill>
                <a:srgbClr val="FFF7FF"/>
              </a:solidFill>
              <a:latin typeface="Haettenschweiler" panose="020B070604090206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39989" y="1084332"/>
            <a:ext cx="430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smtClean="0">
                <a:solidFill>
                  <a:srgbClr val="FF0000"/>
                </a:solidFill>
                <a:latin typeface="Script MT Bold" panose="03040602040607080904" pitchFamily="66" charset="0"/>
              </a:rPr>
              <a:t>Identitas Nasional</a:t>
            </a:r>
            <a:endParaRPr lang="id-ID" sz="4000" dirty="0" smtClean="0">
              <a:solidFill>
                <a:srgbClr val="FF0000"/>
              </a:solidFill>
              <a:latin typeface="Script MT Bold" panose="03040602040607080904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28247" y="1792218"/>
            <a:ext cx="388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1809" y="2322104"/>
            <a:ext cx="7754180" cy="294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adalah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konsep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mengacu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pada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kesadaran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kolektif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nilai-nilai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bersama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budaya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sejarah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citra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membentuk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pandangan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  <a:ea typeface="Segoe UI Black" panose="020B0A02040204020203" pitchFamily="34" charset="0"/>
              </a:rPr>
              <a:t>atau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masyarakat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entitas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unik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berdaulat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mencerminkan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cara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individu-individu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negara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atau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masyarakat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memandang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mereka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sendiri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bagian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entitas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tersebut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bagaimana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mereka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dilihat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oleh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dunia</a:t>
            </a:r>
            <a:r>
              <a:rPr lang="en-US" dirty="0" smtClean="0">
                <a:latin typeface="Bahnschrift SemiBold" panose="020B0502040204020203" pitchFamily="34" charset="0"/>
                <a:ea typeface="Segoe UI Black" panose="020B0A02040204020203" pitchFamily="34" charset="0"/>
              </a:rPr>
              <a:t>.</a:t>
            </a:r>
            <a:endParaRPr lang="en-US" dirty="0">
              <a:latin typeface="Bahnschrift SemiBold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83" b="87864" l="9587" r="90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3" t="65634" r="3816" b="9664"/>
          <a:stretch>
            <a:fillRect/>
          </a:stretch>
        </p:blipFill>
        <p:spPr>
          <a:xfrm>
            <a:off x="2421809" y="801002"/>
            <a:ext cx="6816319" cy="2025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8355" y="961389"/>
            <a:ext cx="457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Pengertian Identitas Nasional</a:t>
            </a:r>
            <a:endParaRPr lang="id-ID" sz="3600" dirty="0" smtClean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34727" l="60390" r="100000">
                        <a14:backgroundMark x1="66910" y1="9879" x2="72334" y2="6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2657" y="-881916"/>
            <a:ext cx="20285313" cy="2039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14581" y="1285452"/>
            <a:ext cx="63628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Parameter Identitas Nasional</a:t>
            </a:r>
            <a:endParaRPr lang="id-ID" sz="3200" dirty="0" smtClean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  <a:p>
            <a:pPr algn="ctr"/>
            <a:endParaRPr lang="id-ID" sz="3200" dirty="0" smtClean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  <a:p>
            <a:pPr algn="just"/>
            <a:r>
              <a:rPr lang="en-US" dirty="0" err="1" smtClean="0">
                <a:solidFill>
                  <a:srgbClr val="FFFBFD"/>
                </a:solidFill>
              </a:rPr>
              <a:t>Identitas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nasional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adalah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pandangan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kolektif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suatu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bangsa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atau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masyarakat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tentang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diri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mereka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sebagai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entitas</a:t>
            </a:r>
            <a:r>
              <a:rPr lang="en-US" dirty="0" smtClean="0">
                <a:solidFill>
                  <a:srgbClr val="FFFBFD"/>
                </a:solidFill>
              </a:rPr>
              <a:t> yang </a:t>
            </a:r>
            <a:r>
              <a:rPr lang="en-US" dirty="0" err="1" smtClean="0">
                <a:solidFill>
                  <a:srgbClr val="FFFBFD"/>
                </a:solidFill>
              </a:rPr>
              <a:t>unik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berdaulat</a:t>
            </a:r>
            <a:r>
              <a:rPr lang="en-US" dirty="0" smtClean="0">
                <a:solidFill>
                  <a:srgbClr val="FFFBFD"/>
                </a:solidFill>
              </a:rPr>
              <a:t>. </a:t>
            </a:r>
            <a:r>
              <a:rPr lang="en-US" dirty="0" err="1" smtClean="0">
                <a:solidFill>
                  <a:srgbClr val="FFFBFD"/>
                </a:solidFill>
              </a:rPr>
              <a:t>Identitas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ini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mencakup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sejarah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bahasa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budaya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simbol-simbol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nasional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nilai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bersama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pendidikan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pemerintahan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partisipasi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warga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perubahan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kontemporer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konflik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hubungan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internasional</a:t>
            </a:r>
            <a:r>
              <a:rPr lang="en-US" dirty="0" smtClean="0">
                <a:solidFill>
                  <a:srgbClr val="FFFBFD"/>
                </a:solidFill>
              </a:rPr>
              <a:t> yang </a:t>
            </a:r>
            <a:r>
              <a:rPr lang="en-US" dirty="0" err="1" smtClean="0">
                <a:solidFill>
                  <a:srgbClr val="FFFBFD"/>
                </a:solidFill>
              </a:rPr>
              <a:t>membentuk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cara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suatu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negara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atau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masyarakat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memandang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diri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mereka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bagaimana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mereka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dilihat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oleh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dunia</a:t>
            </a:r>
            <a:r>
              <a:rPr lang="en-US" dirty="0" smtClean="0">
                <a:solidFill>
                  <a:srgbClr val="FFFBFD"/>
                </a:solidFill>
              </a:rPr>
              <a:t>. </a:t>
            </a:r>
            <a:r>
              <a:rPr lang="en-US" dirty="0" err="1" smtClean="0">
                <a:solidFill>
                  <a:srgbClr val="FFFBFD"/>
                </a:solidFill>
              </a:rPr>
              <a:t>Identitas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nasional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adalah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konsep</a:t>
            </a:r>
            <a:r>
              <a:rPr lang="en-US" dirty="0" smtClean="0">
                <a:solidFill>
                  <a:srgbClr val="FFFBFD"/>
                </a:solidFill>
              </a:rPr>
              <a:t> yang </a:t>
            </a:r>
            <a:r>
              <a:rPr lang="en-US" dirty="0" err="1" smtClean="0">
                <a:solidFill>
                  <a:srgbClr val="FFFBFD"/>
                </a:solidFill>
              </a:rPr>
              <a:t>dinamis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berubah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seiring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waktu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berperan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penting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dalam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membentuk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politik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budaya</a:t>
            </a:r>
            <a:r>
              <a:rPr lang="en-US" dirty="0" smtClean="0">
                <a:solidFill>
                  <a:srgbClr val="FFFBFD"/>
                </a:solidFill>
              </a:rPr>
              <a:t>, </a:t>
            </a:r>
            <a:r>
              <a:rPr lang="en-US" dirty="0" err="1" smtClean="0">
                <a:solidFill>
                  <a:srgbClr val="FFFBFD"/>
                </a:solidFill>
              </a:rPr>
              <a:t>dan</a:t>
            </a:r>
            <a:r>
              <a:rPr lang="id-ID" dirty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hubungan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internasional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suatu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bangsa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atau</a:t>
            </a:r>
            <a:r>
              <a:rPr lang="en-US" dirty="0" smtClean="0">
                <a:solidFill>
                  <a:srgbClr val="FFFBFD"/>
                </a:solidFill>
              </a:rPr>
              <a:t> </a:t>
            </a:r>
            <a:r>
              <a:rPr lang="en-US" dirty="0" err="1" smtClean="0">
                <a:solidFill>
                  <a:srgbClr val="FFFBFD"/>
                </a:solidFill>
              </a:rPr>
              <a:t>masyarakat</a:t>
            </a:r>
            <a:r>
              <a:rPr lang="en-US" dirty="0" smtClean="0">
                <a:solidFill>
                  <a:srgbClr val="FFFBFD"/>
                </a:solidFill>
              </a:rPr>
              <a:t>.</a:t>
            </a:r>
            <a:endParaRPr lang="en-US" dirty="0">
              <a:solidFill>
                <a:srgbClr val="FFFBF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6212" y="4205289"/>
            <a:ext cx="2738436" cy="273843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224" y="4207949"/>
            <a:ext cx="2735776" cy="2735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99" y="-591671"/>
            <a:ext cx="6491402" cy="432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4265" y="879090"/>
            <a:ext cx="3563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>
                <a:solidFill>
                  <a:srgbClr val="FFFBF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Identitas Nasional</a:t>
            </a:r>
            <a:r>
              <a:rPr lang="id-ID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Sebagai Karakter Bangsa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642" y="2485071"/>
            <a:ext cx="10356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dapat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dianggap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karakter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atau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sifat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khas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menggambarkan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Ini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mencerminkan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bagaimana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masyarakat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atau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negara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mengidentifikasi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mereka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entitas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unik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dengan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ciri-ciri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tertentu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karakter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mencakup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elemen-elemen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seperti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sejarah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budaya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bahasa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simbol-simbol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nilai-nilai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bersama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keyakinan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membentuk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pandangan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id-ID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d-ID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konteks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adalah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apa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membedakan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satu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lain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menciptakan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rasa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kesatuan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di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antara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warganya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adalah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karakteristik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khas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dapat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mencakup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sikap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keyakinan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budaya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mendalam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menjadi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bagian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integral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jati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juga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dapat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memengaruhi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cara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tersebut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berinteraksi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dengan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dunia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luar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memahami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mereka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konteks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global</a:t>
            </a:r>
            <a:endParaRPr lang="en-US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7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757" y="41170"/>
            <a:ext cx="2364407" cy="2364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91703" y="715000"/>
            <a:ext cx="5647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 smtClean="0">
                <a:solidFill>
                  <a:srgbClr val="FF0000"/>
                </a:solidFill>
                <a:latin typeface="Script MT Bold" panose="03040602040607080904" pitchFamily="66" charset="0"/>
              </a:rPr>
              <a:t>Nasionalisme &amp; </a:t>
            </a:r>
            <a:endParaRPr lang="id-ID" sz="3200" dirty="0" smtClean="0">
              <a:solidFill>
                <a:srgbClr val="FF0000"/>
              </a:solidFill>
              <a:latin typeface="Script MT Bold" panose="03040602040607080904" pitchFamily="66" charset="0"/>
            </a:endParaRPr>
          </a:p>
          <a:p>
            <a:pPr algn="ctr"/>
            <a:r>
              <a:rPr lang="id-ID" sz="3200" dirty="0" smtClean="0">
                <a:solidFill>
                  <a:srgbClr val="FF0000"/>
                </a:solidFill>
                <a:latin typeface="Script MT Bold" panose="03040602040607080904" pitchFamily="66" charset="0"/>
              </a:rPr>
              <a:t>Integrasi Nasional</a:t>
            </a:r>
            <a:endParaRPr lang="id-ID" sz="3200" dirty="0" smtClean="0">
              <a:solidFill>
                <a:srgbClr val="FF0000"/>
              </a:solidFill>
              <a:latin typeface="Script MT Bold" panose="03040602040607080904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28247" y="1792218"/>
            <a:ext cx="388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77" r="100000">
                        <a14:backgroundMark x1="9095" y1="50000" x2="13537" y2="53091"/>
                        <a14:backgroundMark x1="13160" y1="70485" x2="37636" y2="60000"/>
                        <a14:backgroundMark x1="26488" y1="61273" x2="65842" y2="61515"/>
                        <a14:backgroundMark x1="30008" y1="58970" x2="26278" y2="60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99" y="-956148"/>
            <a:ext cx="7629663" cy="506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130062" y="2433739"/>
            <a:ext cx="6242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Nasionalisme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sejarah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perjuangan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kemerdekaan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Indonesia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adalah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kekuatan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membangkitkan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semangat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melawan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penjajahan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Perasaan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kesamaan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kepedulian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mengatasi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perbedaan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etnik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budaya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agama,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membantu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pembentukan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Indonesia. Abad ke-19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ke-20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disebut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sebagai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abad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ideologi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penuh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konflik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sosial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di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seluruh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dunia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Peningkatan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kesadaran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hukum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hak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asasi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manusia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mendorong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pemahaman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mengarah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pada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tata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dunia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baru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7582" y="965647"/>
            <a:ext cx="4507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Kelahiran Paham Nassionalisme Indonesia</a:t>
            </a:r>
            <a:endParaRPr lang="id-ID" sz="2400" dirty="0" smtClean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970" r="90000">
                        <a14:foregroundMark x1="60303" y1="49939" x2="60303" y2="49939"/>
                        <a14:foregroundMark x1="72606" y1="19333" x2="79152" y2="18667"/>
                        <a14:foregroundMark x1="69455" y1="52182" x2="70242" y2="59212"/>
                        <a14:foregroundMark x1="70000" y1="65212" x2="70364" y2="7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69" y="3801277"/>
            <a:ext cx="2989568" cy="2989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516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108" y="3868432"/>
            <a:ext cx="2989568" cy="298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83" b="87864" l="9587" r="90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3" t="65634" r="3816" b="9664"/>
          <a:stretch>
            <a:fillRect/>
          </a:stretch>
        </p:blipFill>
        <p:spPr>
          <a:xfrm>
            <a:off x="2905904" y="746026"/>
            <a:ext cx="5976000" cy="1750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9378" y="1103421"/>
            <a:ext cx="45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Integrasi Nasional</a:t>
            </a:r>
            <a:endParaRPr lang="id-ID" sz="3600" dirty="0" smtClean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1134" y="2107147"/>
            <a:ext cx="7526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Integrasi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adalah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usaha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proses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mempersatukan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perbedaan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perbedaan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ada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pada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suatu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negara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sehingga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terciptanya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keserasian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keselarasan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secara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Seperti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kita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ketahui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, Indonesia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merupakan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sangat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besar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baik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kebudayaan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ataupun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wilayahnya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id-ID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d-ID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Integrasi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nasional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merupakan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proses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lanjut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perasaan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kesatuan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Persatuan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tercipta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perjalanan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historis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dialami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kelompok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etnik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dari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perjalanan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pengalaman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historis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melahirkan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kondisi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kebersamaan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perasaan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yaitu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perasaan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sependeritaan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Perasaan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sependeritaan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melahirkan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kesadaran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terhadap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bangsa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melahirkan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hasrat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untuk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menciptakan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kondisi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tujuan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bersama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melahirkan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negara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merdeka</a:t>
            </a:r>
            <a:r>
              <a:rPr lang="en-US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364" r="98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34" y="4592717"/>
            <a:ext cx="2730366" cy="2730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889" y1="6000" x2="95556" y2="5333"/>
                        <a14:foregroundMark x1="96000" y1="7167" x2="96889" y2="92833"/>
                        <a14:foregroundMark x1="96444" y1="94000" x2="3333" y2="95000"/>
                        <a14:foregroundMark x1="3333" y1="95000" x2="2889" y2="5000"/>
                        <a14:foregroundMark x1="4333" y1="94333" x2="6556" y2="91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71500"/>
            <a:ext cx="85725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73569" y="1166842"/>
            <a:ext cx="72448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err="1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Pentingnya</a:t>
            </a:r>
            <a:r>
              <a:rPr lang="en-US" sz="2400" b="1" dirty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b="1" dirty="0" err="1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Integritas</a:t>
            </a:r>
            <a:r>
              <a:rPr lang="en-US" sz="2400" b="1" dirty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 Nasional </a:t>
            </a:r>
            <a:endParaRPr lang="id-ID" sz="2400" b="1" dirty="0" smtClean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  <a:p>
            <a:pPr lvl="0" algn="ctr"/>
            <a:r>
              <a:rPr lang="en-US" sz="2400" b="1" dirty="0" err="1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Dalam</a:t>
            </a:r>
            <a:r>
              <a:rPr lang="en-US" sz="2400" b="1" dirty="0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b="1" dirty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Negara </a:t>
            </a:r>
            <a:r>
              <a:rPr lang="en-US" sz="2400" b="1" dirty="0" smtClean="0">
                <a:solidFill>
                  <a:srgbClr val="FFFBFD"/>
                </a:solidFill>
                <a:latin typeface="Roboto Bk" pitchFamily="2" charset="0"/>
                <a:ea typeface="Roboto Bk" pitchFamily="2" charset="0"/>
              </a:rPr>
              <a:t>Plural</a:t>
            </a:r>
            <a:endParaRPr lang="id-ID" sz="2400" b="1" dirty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  <a:p>
            <a:pPr lvl="0" algn="ctr"/>
            <a:endParaRPr lang="en-US" sz="2400" b="1" dirty="0">
              <a:solidFill>
                <a:srgbClr val="FFFBFD"/>
              </a:solidFill>
              <a:latin typeface="Roboto Bk" pitchFamily="2" charset="0"/>
              <a:ea typeface="Roboto Bk" pitchFamily="2" charset="0"/>
            </a:endParaRPr>
          </a:p>
          <a:p>
            <a:pPr algn="just"/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Integrasi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merupakan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pilar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fundamental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bagi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negara-negara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memiliki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keragaman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etnis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budaya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agama,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bahasa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Pertama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integrasi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membantu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membentuk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identitas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bersama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di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tengah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keragaman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ini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menghasilkan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kesadaran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sebagai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satu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bangsa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dengan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tujuan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bersama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Kedua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perannya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dalam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mengurangi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konflik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antarkelompok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sangat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signifikan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karena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menggalang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toleransi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kerja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sama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antar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kelompok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menjaga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kedamaian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stabilitas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negara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.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Ketiga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integrasi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mendukung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pembangunan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dengan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memungkinkan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perencanaan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pelaksanaan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program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pembangunan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nasional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yang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terfokus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pada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pertumbuhan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ekonomi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pembangunan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sosial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,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dan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infrastruktur</a:t>
            </a:r>
            <a:r>
              <a:rPr lang="en-US" dirty="0">
                <a:solidFill>
                  <a:srgbClr val="FFFBFD"/>
                </a:solidFill>
                <a:latin typeface="Arial Rounded MT Bold" panose="020F0704030504030204" pitchFamily="34" charset="0"/>
                <a:ea typeface="Segoe UI Black" panose="020B0A02040204020203" pitchFamily="34" charset="0"/>
              </a:rPr>
              <a:t>. </a:t>
            </a:r>
            <a:endParaRPr lang="en-US" dirty="0">
              <a:solidFill>
                <a:srgbClr val="FFFBFD"/>
              </a:solidFill>
              <a:latin typeface="Arial Rounded MT Bold" panose="020F0704030504030204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7759</Words>
  <Application>WPS Presentation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SimSun</vt:lpstr>
      <vt:lpstr>Wingdings</vt:lpstr>
      <vt:lpstr>Segoe UI Black</vt:lpstr>
      <vt:lpstr>Roboto Bk</vt:lpstr>
      <vt:lpstr>Script MT Bold</vt:lpstr>
      <vt:lpstr>Arial Rounded MT Bold</vt:lpstr>
      <vt:lpstr>Bahnschrift SemiBold</vt:lpstr>
      <vt:lpstr>Stencil</vt:lpstr>
      <vt:lpstr>Lucida Calligraphy</vt:lpstr>
      <vt:lpstr>Bahnschrift Light Condensed</vt:lpstr>
      <vt:lpstr>Haettenschweiler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INTEL I5</dc:creator>
  <cp:lastModifiedBy>abdwa</cp:lastModifiedBy>
  <cp:revision>59</cp:revision>
  <dcterms:created xsi:type="dcterms:W3CDTF">2023-10-07T00:08:00Z</dcterms:created>
  <dcterms:modified xsi:type="dcterms:W3CDTF">2023-10-23T01:33:47Z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B67AE362836A46229EC567A8966BCFB5_12</vt:lpwstr>
  </property>
  <property fmtid="{D5CDD505-2E9C-101B-9397-08002B2CF9AE}" pid="3" name="KSOProductBuildVer">
    <vt:lpwstr>1057-12.2.0.13266</vt:lpwstr>
  </property>
</Properties>
</file>